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327" r:id="rId3"/>
    <p:sldId id="265" r:id="rId4"/>
    <p:sldId id="319" r:id="rId5"/>
    <p:sldId id="314" r:id="rId6"/>
    <p:sldId id="297" r:id="rId7"/>
    <p:sldId id="318" r:id="rId8"/>
    <p:sldId id="315" r:id="rId9"/>
    <p:sldId id="320" r:id="rId10"/>
    <p:sldId id="321" r:id="rId11"/>
    <p:sldId id="323" r:id="rId12"/>
    <p:sldId id="324" r:id="rId13"/>
    <p:sldId id="325" r:id="rId14"/>
    <p:sldId id="326"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t bond"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49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BCF0C-E0CE-4816-9EFD-79BF1A45C7C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94EFE850-00CB-4D84-A0AC-CCE87A94DC71}">
      <dgm:prSet phldrT="[Text]" custT="1"/>
      <dgm:spPr/>
      <dgm:t>
        <a:bodyPr/>
        <a:lstStyle/>
        <a:p>
          <a:r>
            <a:rPr lang="en-GB" sz="2000" dirty="0" smtClean="0"/>
            <a:t>Ask </a:t>
          </a:r>
          <a:r>
            <a:rPr lang="en-GB" sz="2000" dirty="0"/>
            <a:t>questions</a:t>
          </a:r>
        </a:p>
      </dgm:t>
    </dgm:pt>
    <dgm:pt modelId="{D0864015-ABDD-480F-9870-D6713D99352E}" type="parTrans" cxnId="{FBD0284E-28C4-458A-84D8-5E36E39E7F6A}">
      <dgm:prSet/>
      <dgm:spPr/>
      <dgm:t>
        <a:bodyPr/>
        <a:lstStyle/>
        <a:p>
          <a:endParaRPr lang="en-GB"/>
        </a:p>
      </dgm:t>
    </dgm:pt>
    <dgm:pt modelId="{1D94B371-F566-463A-85CC-87B987507294}" type="sibTrans" cxnId="{FBD0284E-28C4-458A-84D8-5E36E39E7F6A}">
      <dgm:prSet/>
      <dgm:spPr/>
      <dgm:t>
        <a:bodyPr/>
        <a:lstStyle/>
        <a:p>
          <a:endParaRPr lang="en-GB"/>
        </a:p>
      </dgm:t>
    </dgm:pt>
    <dgm:pt modelId="{460A4A4C-917B-45BA-BC0D-2E5B9AC41DE6}">
      <dgm:prSet phldrT="[Text]" custT="1"/>
      <dgm:spPr/>
      <dgm:t>
        <a:bodyPr/>
        <a:lstStyle/>
        <a:p>
          <a:r>
            <a:rPr lang="en-GB" sz="2000" dirty="0" smtClean="0"/>
            <a:t>Collect </a:t>
          </a:r>
          <a:r>
            <a:rPr lang="en-GB" sz="2000" dirty="0"/>
            <a:t>data</a:t>
          </a:r>
        </a:p>
      </dgm:t>
    </dgm:pt>
    <dgm:pt modelId="{B4AC8CE1-572A-43C1-9D48-6FB2E99930AC}" type="parTrans" cxnId="{1BA3471A-F77A-4E01-A8C3-42DECEC58BC6}">
      <dgm:prSet/>
      <dgm:spPr/>
      <dgm:t>
        <a:bodyPr/>
        <a:lstStyle/>
        <a:p>
          <a:endParaRPr lang="en-GB"/>
        </a:p>
      </dgm:t>
    </dgm:pt>
    <dgm:pt modelId="{9D8196F3-6EE0-4DC0-A3AB-12DE916551EF}" type="sibTrans" cxnId="{1BA3471A-F77A-4E01-A8C3-42DECEC58BC6}">
      <dgm:prSet/>
      <dgm:spPr/>
      <dgm:t>
        <a:bodyPr/>
        <a:lstStyle/>
        <a:p>
          <a:endParaRPr lang="en-GB"/>
        </a:p>
      </dgm:t>
    </dgm:pt>
    <dgm:pt modelId="{755D5700-48D1-43C5-9927-F33E86F1EDF5}">
      <dgm:prSet phldrT="[Text]" custT="1"/>
      <dgm:spPr/>
      <dgm:t>
        <a:bodyPr/>
        <a:lstStyle/>
        <a:p>
          <a:r>
            <a:rPr lang="en-GB" sz="2000" dirty="0" smtClean="0"/>
            <a:t>Process </a:t>
          </a:r>
          <a:r>
            <a:rPr lang="en-GB" sz="2000" dirty="0"/>
            <a:t>&amp; present data</a:t>
          </a:r>
        </a:p>
      </dgm:t>
    </dgm:pt>
    <dgm:pt modelId="{7FFE2BC6-14A9-457C-931C-E2FFFF23E557}" type="parTrans" cxnId="{9DE34D6A-9274-41AF-AE25-4383812437F4}">
      <dgm:prSet/>
      <dgm:spPr/>
      <dgm:t>
        <a:bodyPr/>
        <a:lstStyle/>
        <a:p>
          <a:endParaRPr lang="en-GB"/>
        </a:p>
      </dgm:t>
    </dgm:pt>
    <dgm:pt modelId="{F4D4B2B5-1334-417D-94E6-C752E23A0274}" type="sibTrans" cxnId="{9DE34D6A-9274-41AF-AE25-4383812437F4}">
      <dgm:prSet/>
      <dgm:spPr/>
      <dgm:t>
        <a:bodyPr/>
        <a:lstStyle/>
        <a:p>
          <a:endParaRPr lang="en-GB"/>
        </a:p>
      </dgm:t>
    </dgm:pt>
    <dgm:pt modelId="{1322D501-8E41-44E9-AD53-A20EDBAB530B}">
      <dgm:prSet phldrT="[Text]" custT="1"/>
      <dgm:spPr/>
      <dgm:t>
        <a:bodyPr/>
        <a:lstStyle/>
        <a:p>
          <a:r>
            <a:rPr lang="en-GB" sz="2000" dirty="0" smtClean="0"/>
            <a:t>Draw </a:t>
          </a:r>
          <a:r>
            <a:rPr lang="en-GB" sz="2000" dirty="0"/>
            <a:t>conclusions</a:t>
          </a:r>
        </a:p>
      </dgm:t>
    </dgm:pt>
    <dgm:pt modelId="{0BE56B96-CB8B-486E-872B-AC3423288795}" type="parTrans" cxnId="{97AE37E7-D3D7-48FB-8297-14C06659E863}">
      <dgm:prSet/>
      <dgm:spPr/>
      <dgm:t>
        <a:bodyPr/>
        <a:lstStyle/>
        <a:p>
          <a:endParaRPr lang="en-GB"/>
        </a:p>
      </dgm:t>
    </dgm:pt>
    <dgm:pt modelId="{AFF2F518-19A6-4445-910F-56C46B23D236}" type="sibTrans" cxnId="{97AE37E7-D3D7-48FB-8297-14C06659E863}">
      <dgm:prSet/>
      <dgm:spPr/>
      <dgm:t>
        <a:bodyPr/>
        <a:lstStyle/>
        <a:p>
          <a:endParaRPr lang="en-GB"/>
        </a:p>
      </dgm:t>
    </dgm:pt>
    <dgm:pt modelId="{8CBE956E-5609-4715-8D33-BE0AE2B4A413}">
      <dgm:prSet custT="1"/>
      <dgm:spPr/>
      <dgm:t>
        <a:bodyPr/>
        <a:lstStyle/>
        <a:p>
          <a:r>
            <a:rPr lang="en-GB" sz="2000" dirty="0" smtClean="0"/>
            <a:t>Evaluate the process</a:t>
          </a:r>
          <a:endParaRPr lang="en-GB" sz="2000" dirty="0"/>
        </a:p>
      </dgm:t>
    </dgm:pt>
    <dgm:pt modelId="{9A1F5F27-7D14-43D6-B256-F52F185F93AD}" type="parTrans" cxnId="{2667F573-7ACD-40B8-ADFA-30791B0F5B32}">
      <dgm:prSet/>
      <dgm:spPr/>
      <dgm:t>
        <a:bodyPr/>
        <a:lstStyle/>
        <a:p>
          <a:endParaRPr lang="en-GB"/>
        </a:p>
      </dgm:t>
    </dgm:pt>
    <dgm:pt modelId="{A956D613-26B2-4359-B815-F042744D8AD2}" type="sibTrans" cxnId="{2667F573-7ACD-40B8-ADFA-30791B0F5B32}">
      <dgm:prSet/>
      <dgm:spPr/>
      <dgm:t>
        <a:bodyPr/>
        <a:lstStyle/>
        <a:p>
          <a:endParaRPr lang="en-GB"/>
        </a:p>
      </dgm:t>
    </dgm:pt>
    <dgm:pt modelId="{814CFDFC-262A-4243-8C23-3031943BBFB6}">
      <dgm:prSet custT="1"/>
      <dgm:spPr>
        <a:solidFill>
          <a:srgbClr val="C00000"/>
        </a:solidFill>
      </dgm:spPr>
      <dgm:t>
        <a:bodyPr/>
        <a:lstStyle/>
        <a:p>
          <a:r>
            <a:rPr lang="en-GB" sz="1800" dirty="0" smtClean="0">
              <a:solidFill>
                <a:schemeClr val="bg1"/>
              </a:solidFill>
            </a:rPr>
            <a:t>Analysis and application of wider understanding</a:t>
          </a:r>
          <a:endParaRPr lang="en-GB" sz="1800" dirty="0">
            <a:solidFill>
              <a:schemeClr val="bg1"/>
            </a:solidFill>
          </a:endParaRPr>
        </a:p>
      </dgm:t>
    </dgm:pt>
    <dgm:pt modelId="{3759CDDB-48CE-4734-BBCB-110D087B0B1F}" type="parTrans" cxnId="{C2B7F006-3628-4B42-8D69-998F6C1CAF76}">
      <dgm:prSet/>
      <dgm:spPr/>
      <dgm:t>
        <a:bodyPr/>
        <a:lstStyle/>
        <a:p>
          <a:endParaRPr lang="en-GB"/>
        </a:p>
      </dgm:t>
    </dgm:pt>
    <dgm:pt modelId="{9BBE018E-989B-4345-BBC9-24AF1336B27E}" type="sibTrans" cxnId="{C2B7F006-3628-4B42-8D69-998F6C1CAF76}">
      <dgm:prSet/>
      <dgm:spPr/>
      <dgm:t>
        <a:bodyPr/>
        <a:lstStyle/>
        <a:p>
          <a:endParaRPr lang="en-GB"/>
        </a:p>
      </dgm:t>
    </dgm:pt>
    <dgm:pt modelId="{771394E3-122C-4E8D-9BDF-DC77E087BBB6}" type="pres">
      <dgm:prSet presAssocID="{10CBCF0C-E0CE-4816-9EFD-79BF1A45C7CA}" presName="cycle" presStyleCnt="0">
        <dgm:presLayoutVars>
          <dgm:dir/>
          <dgm:resizeHandles val="exact"/>
        </dgm:presLayoutVars>
      </dgm:prSet>
      <dgm:spPr/>
      <dgm:t>
        <a:bodyPr/>
        <a:lstStyle/>
        <a:p>
          <a:endParaRPr lang="en-GB"/>
        </a:p>
      </dgm:t>
    </dgm:pt>
    <dgm:pt modelId="{17FFEEEE-1C89-40B9-8FF2-D476697323C9}" type="pres">
      <dgm:prSet presAssocID="{94EFE850-00CB-4D84-A0AC-CCE87A94DC71}" presName="node" presStyleLbl="node1" presStyleIdx="0" presStyleCnt="6" custScaleX="122218">
        <dgm:presLayoutVars>
          <dgm:bulletEnabled val="1"/>
        </dgm:presLayoutVars>
      </dgm:prSet>
      <dgm:spPr/>
      <dgm:t>
        <a:bodyPr/>
        <a:lstStyle/>
        <a:p>
          <a:endParaRPr lang="en-GB"/>
        </a:p>
      </dgm:t>
    </dgm:pt>
    <dgm:pt modelId="{AD14550E-2F74-44DC-98FE-190D8000F1F7}" type="pres">
      <dgm:prSet presAssocID="{94EFE850-00CB-4D84-A0AC-CCE87A94DC71}" presName="spNode" presStyleCnt="0"/>
      <dgm:spPr/>
    </dgm:pt>
    <dgm:pt modelId="{729AC451-7135-4E5E-A8E5-61F584175292}" type="pres">
      <dgm:prSet presAssocID="{1D94B371-F566-463A-85CC-87B987507294}" presName="sibTrans" presStyleLbl="sibTrans1D1" presStyleIdx="0" presStyleCnt="6"/>
      <dgm:spPr/>
      <dgm:t>
        <a:bodyPr/>
        <a:lstStyle/>
        <a:p>
          <a:endParaRPr lang="en-GB"/>
        </a:p>
      </dgm:t>
    </dgm:pt>
    <dgm:pt modelId="{D11F0DF4-73CE-4A71-A405-93981F51BA62}" type="pres">
      <dgm:prSet presAssocID="{460A4A4C-917B-45BA-BC0D-2E5B9AC41DE6}" presName="node" presStyleLbl="node1" presStyleIdx="1" presStyleCnt="6">
        <dgm:presLayoutVars>
          <dgm:bulletEnabled val="1"/>
        </dgm:presLayoutVars>
      </dgm:prSet>
      <dgm:spPr/>
      <dgm:t>
        <a:bodyPr/>
        <a:lstStyle/>
        <a:p>
          <a:endParaRPr lang="en-GB"/>
        </a:p>
      </dgm:t>
    </dgm:pt>
    <dgm:pt modelId="{8FAB066A-2465-4D90-A971-63C6A0BA8D39}" type="pres">
      <dgm:prSet presAssocID="{460A4A4C-917B-45BA-BC0D-2E5B9AC41DE6}" presName="spNode" presStyleCnt="0"/>
      <dgm:spPr/>
    </dgm:pt>
    <dgm:pt modelId="{C40B7444-EF56-4499-863A-1E94CDE436F0}" type="pres">
      <dgm:prSet presAssocID="{9D8196F3-6EE0-4DC0-A3AB-12DE916551EF}" presName="sibTrans" presStyleLbl="sibTrans1D1" presStyleIdx="1" presStyleCnt="6"/>
      <dgm:spPr/>
      <dgm:t>
        <a:bodyPr/>
        <a:lstStyle/>
        <a:p>
          <a:endParaRPr lang="en-GB"/>
        </a:p>
      </dgm:t>
    </dgm:pt>
    <dgm:pt modelId="{22F9E0D4-4AE6-439E-B532-2FF4F06CE918}" type="pres">
      <dgm:prSet presAssocID="{755D5700-48D1-43C5-9927-F33E86F1EDF5}" presName="node" presStyleLbl="node1" presStyleIdx="2" presStyleCnt="6" custScaleX="144630" custRadScaleRad="100143" custRadScaleInc="-62305">
        <dgm:presLayoutVars>
          <dgm:bulletEnabled val="1"/>
        </dgm:presLayoutVars>
      </dgm:prSet>
      <dgm:spPr/>
      <dgm:t>
        <a:bodyPr/>
        <a:lstStyle/>
        <a:p>
          <a:endParaRPr lang="en-GB"/>
        </a:p>
      </dgm:t>
    </dgm:pt>
    <dgm:pt modelId="{14DFB8C0-DC9A-496F-BE99-6A3C04F8AC57}" type="pres">
      <dgm:prSet presAssocID="{755D5700-48D1-43C5-9927-F33E86F1EDF5}" presName="spNode" presStyleCnt="0"/>
      <dgm:spPr/>
    </dgm:pt>
    <dgm:pt modelId="{C617B9DE-F283-4306-9A94-93AB7F71241E}" type="pres">
      <dgm:prSet presAssocID="{F4D4B2B5-1334-417D-94E6-C752E23A0274}" presName="sibTrans" presStyleLbl="sibTrans1D1" presStyleIdx="2" presStyleCnt="6"/>
      <dgm:spPr/>
      <dgm:t>
        <a:bodyPr/>
        <a:lstStyle/>
        <a:p>
          <a:endParaRPr lang="en-GB"/>
        </a:p>
      </dgm:t>
    </dgm:pt>
    <dgm:pt modelId="{F1B59174-BB7F-4280-8370-C92BCE8FC49B}" type="pres">
      <dgm:prSet presAssocID="{814CFDFC-262A-4243-8C23-3031943BBFB6}" presName="node" presStyleLbl="node1" presStyleIdx="3" presStyleCnt="6" custScaleX="163837" custScaleY="118731" custRadScaleRad="98641" custRadScaleInc="-117">
        <dgm:presLayoutVars>
          <dgm:bulletEnabled val="1"/>
        </dgm:presLayoutVars>
      </dgm:prSet>
      <dgm:spPr/>
      <dgm:t>
        <a:bodyPr/>
        <a:lstStyle/>
        <a:p>
          <a:endParaRPr lang="en-GB"/>
        </a:p>
      </dgm:t>
    </dgm:pt>
    <dgm:pt modelId="{58DE00D5-1325-4AD9-8C57-B40729155FE6}" type="pres">
      <dgm:prSet presAssocID="{814CFDFC-262A-4243-8C23-3031943BBFB6}" presName="spNode" presStyleCnt="0"/>
      <dgm:spPr/>
    </dgm:pt>
    <dgm:pt modelId="{7C67BFB3-92CC-4943-8E4E-3E26A69B70C3}" type="pres">
      <dgm:prSet presAssocID="{9BBE018E-989B-4345-BBC9-24AF1336B27E}" presName="sibTrans" presStyleLbl="sibTrans1D1" presStyleIdx="3" presStyleCnt="6"/>
      <dgm:spPr/>
      <dgm:t>
        <a:bodyPr/>
        <a:lstStyle/>
        <a:p>
          <a:endParaRPr lang="en-GB"/>
        </a:p>
      </dgm:t>
    </dgm:pt>
    <dgm:pt modelId="{52C1999B-37CC-4D8D-8F42-3B1FFA631B08}" type="pres">
      <dgm:prSet presAssocID="{1322D501-8E41-44E9-AD53-A20EDBAB530B}" presName="node" presStyleLbl="node1" presStyleIdx="4" presStyleCnt="6" custScaleX="151864" custRadScaleRad="100811" custRadScaleInc="50604">
        <dgm:presLayoutVars>
          <dgm:bulletEnabled val="1"/>
        </dgm:presLayoutVars>
      </dgm:prSet>
      <dgm:spPr/>
      <dgm:t>
        <a:bodyPr/>
        <a:lstStyle/>
        <a:p>
          <a:endParaRPr lang="en-GB"/>
        </a:p>
      </dgm:t>
    </dgm:pt>
    <dgm:pt modelId="{0A5051B8-F477-45E6-BF0C-49CF8F56881B}" type="pres">
      <dgm:prSet presAssocID="{1322D501-8E41-44E9-AD53-A20EDBAB530B}" presName="spNode" presStyleCnt="0"/>
      <dgm:spPr/>
    </dgm:pt>
    <dgm:pt modelId="{9A7FBC27-79E0-4963-8A55-9FEEAFC98D40}" type="pres">
      <dgm:prSet presAssocID="{AFF2F518-19A6-4445-910F-56C46B23D236}" presName="sibTrans" presStyleLbl="sibTrans1D1" presStyleIdx="4" presStyleCnt="6"/>
      <dgm:spPr/>
      <dgm:t>
        <a:bodyPr/>
        <a:lstStyle/>
        <a:p>
          <a:endParaRPr lang="en-GB"/>
        </a:p>
      </dgm:t>
    </dgm:pt>
    <dgm:pt modelId="{63B43598-80A3-4230-9059-7FF6ABAAA655}" type="pres">
      <dgm:prSet presAssocID="{8CBE956E-5609-4715-8D33-BE0AE2B4A413}" presName="node" presStyleLbl="node1" presStyleIdx="5" presStyleCnt="6" custScaleX="150042">
        <dgm:presLayoutVars>
          <dgm:bulletEnabled val="1"/>
        </dgm:presLayoutVars>
      </dgm:prSet>
      <dgm:spPr/>
      <dgm:t>
        <a:bodyPr/>
        <a:lstStyle/>
        <a:p>
          <a:endParaRPr lang="en-GB"/>
        </a:p>
      </dgm:t>
    </dgm:pt>
    <dgm:pt modelId="{1B83D303-29E0-4FFC-A963-627236F789EE}" type="pres">
      <dgm:prSet presAssocID="{8CBE956E-5609-4715-8D33-BE0AE2B4A413}" presName="spNode" presStyleCnt="0"/>
      <dgm:spPr/>
    </dgm:pt>
    <dgm:pt modelId="{312A0A7B-3F72-411F-82C4-930CFE90F186}" type="pres">
      <dgm:prSet presAssocID="{A956D613-26B2-4359-B815-F042744D8AD2}" presName="sibTrans" presStyleLbl="sibTrans1D1" presStyleIdx="5" presStyleCnt="6"/>
      <dgm:spPr/>
      <dgm:t>
        <a:bodyPr/>
        <a:lstStyle/>
        <a:p>
          <a:endParaRPr lang="en-GB"/>
        </a:p>
      </dgm:t>
    </dgm:pt>
  </dgm:ptLst>
  <dgm:cxnLst>
    <dgm:cxn modelId="{49C3FBB2-524C-4FF7-AB4C-30777D8C4ACB}" type="presOf" srcId="{755D5700-48D1-43C5-9927-F33E86F1EDF5}" destId="{22F9E0D4-4AE6-439E-B532-2FF4F06CE918}" srcOrd="0" destOrd="0" presId="urn:microsoft.com/office/officeart/2005/8/layout/cycle5"/>
    <dgm:cxn modelId="{C2CA2502-3408-468A-8026-A7557BA5AF74}" type="presOf" srcId="{1D94B371-F566-463A-85CC-87B987507294}" destId="{729AC451-7135-4E5E-A8E5-61F584175292}" srcOrd="0" destOrd="0" presId="urn:microsoft.com/office/officeart/2005/8/layout/cycle5"/>
    <dgm:cxn modelId="{ED57BAF8-81A6-4B74-836C-4D5226CD4794}" type="presOf" srcId="{F4D4B2B5-1334-417D-94E6-C752E23A0274}" destId="{C617B9DE-F283-4306-9A94-93AB7F71241E}" srcOrd="0" destOrd="0" presId="urn:microsoft.com/office/officeart/2005/8/layout/cycle5"/>
    <dgm:cxn modelId="{D775DCF0-A258-4E47-AC1C-298168AD5D3A}" type="presOf" srcId="{10CBCF0C-E0CE-4816-9EFD-79BF1A45C7CA}" destId="{771394E3-122C-4E8D-9BDF-DC77E087BBB6}" srcOrd="0" destOrd="0" presId="urn:microsoft.com/office/officeart/2005/8/layout/cycle5"/>
    <dgm:cxn modelId="{F70BEA85-FFF4-45D4-A772-D9C20E5310F1}" type="presOf" srcId="{460A4A4C-917B-45BA-BC0D-2E5B9AC41DE6}" destId="{D11F0DF4-73CE-4A71-A405-93981F51BA62}" srcOrd="0" destOrd="0" presId="urn:microsoft.com/office/officeart/2005/8/layout/cycle5"/>
    <dgm:cxn modelId="{D131969C-E0FA-41C6-9BB7-166BF8022ED0}" type="presOf" srcId="{94EFE850-00CB-4D84-A0AC-CCE87A94DC71}" destId="{17FFEEEE-1C89-40B9-8FF2-D476697323C9}" srcOrd="0" destOrd="0" presId="urn:microsoft.com/office/officeart/2005/8/layout/cycle5"/>
    <dgm:cxn modelId="{060FFA1D-192F-4841-A2D0-6FE0BC6FDD52}" type="presOf" srcId="{AFF2F518-19A6-4445-910F-56C46B23D236}" destId="{9A7FBC27-79E0-4963-8A55-9FEEAFC98D40}" srcOrd="0" destOrd="0" presId="urn:microsoft.com/office/officeart/2005/8/layout/cycle5"/>
    <dgm:cxn modelId="{E7434005-2507-47A5-A2B7-20F74B9CFDF2}" type="presOf" srcId="{A956D613-26B2-4359-B815-F042744D8AD2}" destId="{312A0A7B-3F72-411F-82C4-930CFE90F186}" srcOrd="0" destOrd="0" presId="urn:microsoft.com/office/officeart/2005/8/layout/cycle5"/>
    <dgm:cxn modelId="{2C743DC7-C715-48CB-B5FF-60EEB111BACF}" type="presOf" srcId="{9D8196F3-6EE0-4DC0-A3AB-12DE916551EF}" destId="{C40B7444-EF56-4499-863A-1E94CDE436F0}" srcOrd="0" destOrd="0" presId="urn:microsoft.com/office/officeart/2005/8/layout/cycle5"/>
    <dgm:cxn modelId="{EF71530B-2666-4DB8-90CC-9EBE6085875B}" type="presOf" srcId="{8CBE956E-5609-4715-8D33-BE0AE2B4A413}" destId="{63B43598-80A3-4230-9059-7FF6ABAAA655}" srcOrd="0" destOrd="0" presId="urn:microsoft.com/office/officeart/2005/8/layout/cycle5"/>
    <dgm:cxn modelId="{1BA3471A-F77A-4E01-A8C3-42DECEC58BC6}" srcId="{10CBCF0C-E0CE-4816-9EFD-79BF1A45C7CA}" destId="{460A4A4C-917B-45BA-BC0D-2E5B9AC41DE6}" srcOrd="1" destOrd="0" parTransId="{B4AC8CE1-572A-43C1-9D48-6FB2E99930AC}" sibTransId="{9D8196F3-6EE0-4DC0-A3AB-12DE916551EF}"/>
    <dgm:cxn modelId="{FBD0284E-28C4-458A-84D8-5E36E39E7F6A}" srcId="{10CBCF0C-E0CE-4816-9EFD-79BF1A45C7CA}" destId="{94EFE850-00CB-4D84-A0AC-CCE87A94DC71}" srcOrd="0" destOrd="0" parTransId="{D0864015-ABDD-480F-9870-D6713D99352E}" sibTransId="{1D94B371-F566-463A-85CC-87B987507294}"/>
    <dgm:cxn modelId="{8EBCC8D1-5D29-4ADD-BC30-D348DC2E9189}" type="presOf" srcId="{1322D501-8E41-44E9-AD53-A20EDBAB530B}" destId="{52C1999B-37CC-4D8D-8F42-3B1FFA631B08}" srcOrd="0" destOrd="0" presId="urn:microsoft.com/office/officeart/2005/8/layout/cycle5"/>
    <dgm:cxn modelId="{CAEE5C6A-12E8-48B4-86AE-C9F87A8B967E}" type="presOf" srcId="{9BBE018E-989B-4345-BBC9-24AF1336B27E}" destId="{7C67BFB3-92CC-4943-8E4E-3E26A69B70C3}" srcOrd="0" destOrd="0" presId="urn:microsoft.com/office/officeart/2005/8/layout/cycle5"/>
    <dgm:cxn modelId="{9DE34D6A-9274-41AF-AE25-4383812437F4}" srcId="{10CBCF0C-E0CE-4816-9EFD-79BF1A45C7CA}" destId="{755D5700-48D1-43C5-9927-F33E86F1EDF5}" srcOrd="2" destOrd="0" parTransId="{7FFE2BC6-14A9-457C-931C-E2FFFF23E557}" sibTransId="{F4D4B2B5-1334-417D-94E6-C752E23A0274}"/>
    <dgm:cxn modelId="{2667F573-7ACD-40B8-ADFA-30791B0F5B32}" srcId="{10CBCF0C-E0CE-4816-9EFD-79BF1A45C7CA}" destId="{8CBE956E-5609-4715-8D33-BE0AE2B4A413}" srcOrd="5" destOrd="0" parTransId="{9A1F5F27-7D14-43D6-B256-F52F185F93AD}" sibTransId="{A956D613-26B2-4359-B815-F042744D8AD2}"/>
    <dgm:cxn modelId="{9EF59A18-2A18-4855-B7B9-1BCC33BF37CE}" type="presOf" srcId="{814CFDFC-262A-4243-8C23-3031943BBFB6}" destId="{F1B59174-BB7F-4280-8370-C92BCE8FC49B}" srcOrd="0" destOrd="0" presId="urn:microsoft.com/office/officeart/2005/8/layout/cycle5"/>
    <dgm:cxn modelId="{C2B7F006-3628-4B42-8D69-998F6C1CAF76}" srcId="{10CBCF0C-E0CE-4816-9EFD-79BF1A45C7CA}" destId="{814CFDFC-262A-4243-8C23-3031943BBFB6}" srcOrd="3" destOrd="0" parTransId="{3759CDDB-48CE-4734-BBCB-110D087B0B1F}" sibTransId="{9BBE018E-989B-4345-BBC9-24AF1336B27E}"/>
    <dgm:cxn modelId="{97AE37E7-D3D7-48FB-8297-14C06659E863}" srcId="{10CBCF0C-E0CE-4816-9EFD-79BF1A45C7CA}" destId="{1322D501-8E41-44E9-AD53-A20EDBAB530B}" srcOrd="4" destOrd="0" parTransId="{0BE56B96-CB8B-486E-872B-AC3423288795}" sibTransId="{AFF2F518-19A6-4445-910F-56C46B23D236}"/>
    <dgm:cxn modelId="{CC839179-F08D-4B2A-9D88-C5E6D1B7A025}" type="presParOf" srcId="{771394E3-122C-4E8D-9BDF-DC77E087BBB6}" destId="{17FFEEEE-1C89-40B9-8FF2-D476697323C9}" srcOrd="0" destOrd="0" presId="urn:microsoft.com/office/officeart/2005/8/layout/cycle5"/>
    <dgm:cxn modelId="{C97AA6B3-8532-4056-BC74-D7DFD28CEDF2}" type="presParOf" srcId="{771394E3-122C-4E8D-9BDF-DC77E087BBB6}" destId="{AD14550E-2F74-44DC-98FE-190D8000F1F7}" srcOrd="1" destOrd="0" presId="urn:microsoft.com/office/officeart/2005/8/layout/cycle5"/>
    <dgm:cxn modelId="{FD9635C8-01E5-4DA8-98EE-671A8FF4E5CC}" type="presParOf" srcId="{771394E3-122C-4E8D-9BDF-DC77E087BBB6}" destId="{729AC451-7135-4E5E-A8E5-61F584175292}" srcOrd="2" destOrd="0" presId="urn:microsoft.com/office/officeart/2005/8/layout/cycle5"/>
    <dgm:cxn modelId="{10F0AC4B-1FB3-45C8-96E2-083AE34F5D46}" type="presParOf" srcId="{771394E3-122C-4E8D-9BDF-DC77E087BBB6}" destId="{D11F0DF4-73CE-4A71-A405-93981F51BA62}" srcOrd="3" destOrd="0" presId="urn:microsoft.com/office/officeart/2005/8/layout/cycle5"/>
    <dgm:cxn modelId="{01408307-7A7B-42D7-A5D0-04D694757318}" type="presParOf" srcId="{771394E3-122C-4E8D-9BDF-DC77E087BBB6}" destId="{8FAB066A-2465-4D90-A971-63C6A0BA8D39}" srcOrd="4" destOrd="0" presId="urn:microsoft.com/office/officeart/2005/8/layout/cycle5"/>
    <dgm:cxn modelId="{44C17ADB-9F1E-4DB3-A882-BE0803A1A2C9}" type="presParOf" srcId="{771394E3-122C-4E8D-9BDF-DC77E087BBB6}" destId="{C40B7444-EF56-4499-863A-1E94CDE436F0}" srcOrd="5" destOrd="0" presId="urn:microsoft.com/office/officeart/2005/8/layout/cycle5"/>
    <dgm:cxn modelId="{A14F2075-56BF-4019-B231-7595AAF91BF8}" type="presParOf" srcId="{771394E3-122C-4E8D-9BDF-DC77E087BBB6}" destId="{22F9E0D4-4AE6-439E-B532-2FF4F06CE918}" srcOrd="6" destOrd="0" presId="urn:microsoft.com/office/officeart/2005/8/layout/cycle5"/>
    <dgm:cxn modelId="{DA979ADD-C253-41AB-AB42-87A515E95C42}" type="presParOf" srcId="{771394E3-122C-4E8D-9BDF-DC77E087BBB6}" destId="{14DFB8C0-DC9A-496F-BE99-6A3C04F8AC57}" srcOrd="7" destOrd="0" presId="urn:microsoft.com/office/officeart/2005/8/layout/cycle5"/>
    <dgm:cxn modelId="{0826806D-2F4B-4C00-97F4-052B438C5A69}" type="presParOf" srcId="{771394E3-122C-4E8D-9BDF-DC77E087BBB6}" destId="{C617B9DE-F283-4306-9A94-93AB7F71241E}" srcOrd="8" destOrd="0" presId="urn:microsoft.com/office/officeart/2005/8/layout/cycle5"/>
    <dgm:cxn modelId="{5A69AB88-E6B7-4022-888F-A14445B240F8}" type="presParOf" srcId="{771394E3-122C-4E8D-9BDF-DC77E087BBB6}" destId="{F1B59174-BB7F-4280-8370-C92BCE8FC49B}" srcOrd="9" destOrd="0" presId="urn:microsoft.com/office/officeart/2005/8/layout/cycle5"/>
    <dgm:cxn modelId="{C128C001-D21D-4E45-BB09-8C36DA91B74F}" type="presParOf" srcId="{771394E3-122C-4E8D-9BDF-DC77E087BBB6}" destId="{58DE00D5-1325-4AD9-8C57-B40729155FE6}" srcOrd="10" destOrd="0" presId="urn:microsoft.com/office/officeart/2005/8/layout/cycle5"/>
    <dgm:cxn modelId="{8ABC813F-E3F3-4782-9208-1C4D7D424BFD}" type="presParOf" srcId="{771394E3-122C-4E8D-9BDF-DC77E087BBB6}" destId="{7C67BFB3-92CC-4943-8E4E-3E26A69B70C3}" srcOrd="11" destOrd="0" presId="urn:microsoft.com/office/officeart/2005/8/layout/cycle5"/>
    <dgm:cxn modelId="{3D7CCC35-595C-4C51-BC13-D5B5A69338CD}" type="presParOf" srcId="{771394E3-122C-4E8D-9BDF-DC77E087BBB6}" destId="{52C1999B-37CC-4D8D-8F42-3B1FFA631B08}" srcOrd="12" destOrd="0" presId="urn:microsoft.com/office/officeart/2005/8/layout/cycle5"/>
    <dgm:cxn modelId="{6F171E72-CD6A-445F-A920-877DE9A17278}" type="presParOf" srcId="{771394E3-122C-4E8D-9BDF-DC77E087BBB6}" destId="{0A5051B8-F477-45E6-BF0C-49CF8F56881B}" srcOrd="13" destOrd="0" presId="urn:microsoft.com/office/officeart/2005/8/layout/cycle5"/>
    <dgm:cxn modelId="{8A4C7DCA-97CA-4F2F-BA9F-00111974B2FC}" type="presParOf" srcId="{771394E3-122C-4E8D-9BDF-DC77E087BBB6}" destId="{9A7FBC27-79E0-4963-8A55-9FEEAFC98D40}" srcOrd="14" destOrd="0" presId="urn:microsoft.com/office/officeart/2005/8/layout/cycle5"/>
    <dgm:cxn modelId="{9F3FB14C-98B4-4E1D-89CF-1DF5A2EBEDB7}" type="presParOf" srcId="{771394E3-122C-4E8D-9BDF-DC77E087BBB6}" destId="{63B43598-80A3-4230-9059-7FF6ABAAA655}" srcOrd="15" destOrd="0" presId="urn:microsoft.com/office/officeart/2005/8/layout/cycle5"/>
    <dgm:cxn modelId="{12AC6BE7-E986-48F4-BC48-795A815E06C5}" type="presParOf" srcId="{771394E3-122C-4E8D-9BDF-DC77E087BBB6}" destId="{1B83D303-29E0-4FFC-A963-627236F789EE}" srcOrd="16" destOrd="0" presId="urn:microsoft.com/office/officeart/2005/8/layout/cycle5"/>
    <dgm:cxn modelId="{3B66BEA5-F72E-4B38-9BB6-AA6A449D7610}" type="presParOf" srcId="{771394E3-122C-4E8D-9BDF-DC77E087BBB6}" destId="{312A0A7B-3F72-411F-82C4-930CFE90F186}"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FEEEE-1C89-40B9-8FF2-D476697323C9}">
      <dsp:nvSpPr>
        <dsp:cNvPr id="0" name=""/>
        <dsp:cNvSpPr/>
      </dsp:nvSpPr>
      <dsp:spPr>
        <a:xfrm>
          <a:off x="3250854" y="-42269"/>
          <a:ext cx="1758517"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Ask </a:t>
          </a:r>
          <a:r>
            <a:rPr lang="en-GB" sz="2000" kern="1200" dirty="0"/>
            <a:t>questions</a:t>
          </a:r>
        </a:p>
      </dsp:txBody>
      <dsp:txXfrm>
        <a:off x="3296509" y="3386"/>
        <a:ext cx="1667207" cy="843934"/>
      </dsp:txXfrm>
    </dsp:sp>
    <dsp:sp modelId="{729AC451-7135-4E5E-A8E5-61F584175292}">
      <dsp:nvSpPr>
        <dsp:cNvPr id="0" name=""/>
        <dsp:cNvSpPr/>
      </dsp:nvSpPr>
      <dsp:spPr>
        <a:xfrm>
          <a:off x="1925969" y="425352"/>
          <a:ext cx="4408288" cy="4408288"/>
        </a:xfrm>
        <a:custGeom>
          <a:avLst/>
          <a:gdLst/>
          <a:ahLst/>
          <a:cxnLst/>
          <a:rect l="0" t="0" r="0" b="0"/>
          <a:pathLst>
            <a:path>
              <a:moveTo>
                <a:pt x="3228800" y="252649"/>
              </a:moveTo>
              <a:arcTo wR="2204144" hR="2204144" stAng="17862137" swAng="761701"/>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11F0DF4-73CE-4A71-A405-93981F51BA62}">
      <dsp:nvSpPr>
        <dsp:cNvPr id="0" name=""/>
        <dsp:cNvSpPr/>
      </dsp:nvSpPr>
      <dsp:spPr>
        <a:xfrm>
          <a:off x="5319539" y="1059802"/>
          <a:ext cx="1438836"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Collect </a:t>
          </a:r>
          <a:r>
            <a:rPr lang="en-GB" sz="2000" kern="1200" dirty="0"/>
            <a:t>data</a:t>
          </a:r>
        </a:p>
      </dsp:txBody>
      <dsp:txXfrm>
        <a:off x="5365194" y="1105457"/>
        <a:ext cx="1347526" cy="843934"/>
      </dsp:txXfrm>
    </dsp:sp>
    <dsp:sp modelId="{C40B7444-EF56-4499-863A-1E94CDE436F0}">
      <dsp:nvSpPr>
        <dsp:cNvPr id="0" name=""/>
        <dsp:cNvSpPr/>
      </dsp:nvSpPr>
      <dsp:spPr>
        <a:xfrm>
          <a:off x="1928420" y="433450"/>
          <a:ext cx="4408288" cy="4408288"/>
        </a:xfrm>
        <a:custGeom>
          <a:avLst/>
          <a:gdLst/>
          <a:ahLst/>
          <a:cxnLst/>
          <a:rect l="0" t="0" r="0" b="0"/>
          <a:pathLst>
            <a:path>
              <a:moveTo>
                <a:pt x="4355209" y="1723346"/>
              </a:moveTo>
              <a:arcTo wR="2204144" hR="2204144" stAng="20844034" swAng="790860"/>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F9E0D4-4AE6-439E-B532-2FF4F06CE918}">
      <dsp:nvSpPr>
        <dsp:cNvPr id="0" name=""/>
        <dsp:cNvSpPr/>
      </dsp:nvSpPr>
      <dsp:spPr>
        <a:xfrm>
          <a:off x="5194301" y="2827053"/>
          <a:ext cx="2080989"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Process </a:t>
          </a:r>
          <a:r>
            <a:rPr lang="en-GB" sz="2000" kern="1200" dirty="0"/>
            <a:t>&amp; present data</a:t>
          </a:r>
        </a:p>
      </dsp:txBody>
      <dsp:txXfrm>
        <a:off x="5239956" y="2872708"/>
        <a:ext cx="1989679" cy="843934"/>
      </dsp:txXfrm>
    </dsp:sp>
    <dsp:sp modelId="{C617B9DE-F283-4306-9A94-93AB7F71241E}">
      <dsp:nvSpPr>
        <dsp:cNvPr id="0" name=""/>
        <dsp:cNvSpPr/>
      </dsp:nvSpPr>
      <dsp:spPr>
        <a:xfrm>
          <a:off x="1967826" y="363927"/>
          <a:ext cx="4408288" cy="4408288"/>
        </a:xfrm>
        <a:custGeom>
          <a:avLst/>
          <a:gdLst/>
          <a:ahLst/>
          <a:cxnLst/>
          <a:rect l="0" t="0" r="0" b="0"/>
          <a:pathLst>
            <a:path>
              <a:moveTo>
                <a:pt x="3941380" y="3560705"/>
              </a:moveTo>
              <a:arcTo wR="2204144" hR="2204144" stAng="2279120" swAng="945649"/>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1B59174-BB7F-4280-8370-C92BCE8FC49B}">
      <dsp:nvSpPr>
        <dsp:cNvPr id="0" name=""/>
        <dsp:cNvSpPr/>
      </dsp:nvSpPr>
      <dsp:spPr>
        <a:xfrm>
          <a:off x="2952327" y="4248473"/>
          <a:ext cx="2357347" cy="1110424"/>
        </a:xfrm>
        <a:prstGeom prst="round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Analysis and application of wider understanding</a:t>
          </a:r>
          <a:endParaRPr lang="en-GB" sz="1800" kern="1200" dirty="0">
            <a:solidFill>
              <a:schemeClr val="bg1"/>
            </a:solidFill>
          </a:endParaRPr>
        </a:p>
      </dsp:txBody>
      <dsp:txXfrm>
        <a:off x="3006533" y="4302679"/>
        <a:ext cx="2248935" cy="1002012"/>
      </dsp:txXfrm>
    </dsp:sp>
    <dsp:sp modelId="{7C67BFB3-92CC-4943-8E4E-3E26A69B70C3}">
      <dsp:nvSpPr>
        <dsp:cNvPr id="0" name=""/>
        <dsp:cNvSpPr/>
      </dsp:nvSpPr>
      <dsp:spPr>
        <a:xfrm>
          <a:off x="1845647" y="341399"/>
          <a:ext cx="4408288" cy="4408288"/>
        </a:xfrm>
        <a:custGeom>
          <a:avLst/>
          <a:gdLst/>
          <a:ahLst/>
          <a:cxnLst/>
          <a:rect l="0" t="0" r="0" b="0"/>
          <a:pathLst>
            <a:path>
              <a:moveTo>
                <a:pt x="953142" y="4018874"/>
              </a:moveTo>
              <a:arcTo wR="2204144" hR="2204144" stAng="7474849" swAng="859626"/>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2C1999B-37CC-4D8D-8F42-3B1FFA631B08}">
      <dsp:nvSpPr>
        <dsp:cNvPr id="0" name=""/>
        <dsp:cNvSpPr/>
      </dsp:nvSpPr>
      <dsp:spPr>
        <a:xfrm>
          <a:off x="947962" y="2917445"/>
          <a:ext cx="2185075"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Draw </a:t>
          </a:r>
          <a:r>
            <a:rPr lang="en-GB" sz="2000" kern="1200" dirty="0"/>
            <a:t>conclusions</a:t>
          </a:r>
        </a:p>
      </dsp:txBody>
      <dsp:txXfrm>
        <a:off x="993617" y="2963100"/>
        <a:ext cx="2093765" cy="843934"/>
      </dsp:txXfrm>
    </dsp:sp>
    <dsp:sp modelId="{9A7FBC27-79E0-4963-8A55-9FEEAFC98D40}">
      <dsp:nvSpPr>
        <dsp:cNvPr id="0" name=""/>
        <dsp:cNvSpPr/>
      </dsp:nvSpPr>
      <dsp:spPr>
        <a:xfrm>
          <a:off x="1913019" y="466943"/>
          <a:ext cx="4408288" cy="4408288"/>
        </a:xfrm>
        <a:custGeom>
          <a:avLst/>
          <a:gdLst/>
          <a:ahLst/>
          <a:cxnLst/>
          <a:rect l="0" t="0" r="0" b="0"/>
          <a:pathLst>
            <a:path>
              <a:moveTo>
                <a:pt x="857" y="2265606"/>
              </a:moveTo>
              <a:arcTo wR="2204144" hR="2204144" stAng="10704125" swAng="878382"/>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3B43598-80A3-4230-9059-7FF6ABAAA655}">
      <dsp:nvSpPr>
        <dsp:cNvPr id="0" name=""/>
        <dsp:cNvSpPr/>
      </dsp:nvSpPr>
      <dsp:spPr>
        <a:xfrm>
          <a:off x="1141838" y="1059802"/>
          <a:ext cx="2158859"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Evaluate the process</a:t>
          </a:r>
          <a:endParaRPr lang="en-GB" sz="2000" kern="1200" dirty="0"/>
        </a:p>
      </dsp:txBody>
      <dsp:txXfrm>
        <a:off x="1187493" y="1105457"/>
        <a:ext cx="2067549" cy="843934"/>
      </dsp:txXfrm>
    </dsp:sp>
    <dsp:sp modelId="{312A0A7B-3F72-411F-82C4-930CFE90F186}">
      <dsp:nvSpPr>
        <dsp:cNvPr id="0" name=""/>
        <dsp:cNvSpPr/>
      </dsp:nvSpPr>
      <dsp:spPr>
        <a:xfrm>
          <a:off x="1925969" y="425352"/>
          <a:ext cx="4408288" cy="4408288"/>
        </a:xfrm>
        <a:custGeom>
          <a:avLst/>
          <a:gdLst/>
          <a:ahLst/>
          <a:cxnLst/>
          <a:rect l="0" t="0" r="0" b="0"/>
          <a:pathLst>
            <a:path>
              <a:moveTo>
                <a:pt x="775673" y="525536"/>
              </a:moveTo>
              <a:arcTo wR="2204144" hR="2204144" stAng="13776162" swAng="761701"/>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218079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348579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671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2128509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155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171116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3016964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33836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306955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796DB-5AB4-4DD8-B4A4-08CDE71AF59C}"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265428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D796DB-5AB4-4DD8-B4A4-08CDE71AF59C}" type="datetimeFigureOut">
              <a:rPr lang="en-GB" smtClean="0"/>
              <a:t>30/05/2017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69346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D796DB-5AB4-4DD8-B4A4-08CDE71AF59C}" type="datetimeFigureOut">
              <a:rPr lang="en-GB" smtClean="0"/>
              <a:t>30/05/2017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128814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D796DB-5AB4-4DD8-B4A4-08CDE71AF59C}" type="datetimeFigureOut">
              <a:rPr lang="en-GB" smtClean="0"/>
              <a:t>30/05/2017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215148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796DB-5AB4-4DD8-B4A4-08CDE71AF59C}" type="datetimeFigureOut">
              <a:rPr lang="en-GB" smtClean="0"/>
              <a:t>30/05/2017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178392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796DB-5AB4-4DD8-B4A4-08CDE71AF59C}" type="datetimeFigureOut">
              <a:rPr lang="en-GB" smtClean="0"/>
              <a:t>30/05/2017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180031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796DB-5AB4-4DD8-B4A4-08CDE71AF59C}" type="datetimeFigureOut">
              <a:rPr lang="en-GB" smtClean="0"/>
              <a:t>30/05/2017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42EDFC-8987-4C93-A4BF-120A39A84ECB}" type="slidenum">
              <a:rPr lang="en-GB" smtClean="0"/>
              <a:t>‹#›</a:t>
            </a:fld>
            <a:endParaRPr lang="en-GB"/>
          </a:p>
        </p:txBody>
      </p:sp>
    </p:spTree>
    <p:extLst>
      <p:ext uri="{BB962C8B-B14F-4D97-AF65-F5344CB8AC3E}">
        <p14:creationId xmlns:p14="http://schemas.microsoft.com/office/powerpoint/2010/main" val="295732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5/30/2017</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225909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Applied Fieldwork Enquiry</a:t>
            </a:r>
            <a:endParaRPr lang="en-GB" dirty="0"/>
          </a:p>
        </p:txBody>
      </p:sp>
      <p:sp>
        <p:nvSpPr>
          <p:cNvPr id="3" name="Subtitle 2"/>
          <p:cNvSpPr>
            <a:spLocks noGrp="1"/>
          </p:cNvSpPr>
          <p:nvPr>
            <p:ph type="subTitle" idx="1"/>
          </p:nvPr>
        </p:nvSpPr>
        <p:spPr/>
        <p:txBody>
          <a:bodyPr/>
          <a:lstStyle/>
          <a:p>
            <a:r>
              <a:rPr lang="en-GB" dirty="0" smtClean="0"/>
              <a:t>4. Identification, analysis and interpretation</a:t>
            </a:r>
            <a:endParaRPr lang="en-GB" dirty="0"/>
          </a:p>
        </p:txBody>
      </p:sp>
    </p:spTree>
    <p:extLst>
      <p:ext uri="{BB962C8B-B14F-4D97-AF65-F5344CB8AC3E}">
        <p14:creationId xmlns:p14="http://schemas.microsoft.com/office/powerpoint/2010/main" val="267561120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Analysing data: urban</a:t>
            </a:r>
            <a:endParaRPr lang="en-GB" dirty="0"/>
          </a:p>
        </p:txBody>
      </p:sp>
      <p:sp>
        <p:nvSpPr>
          <p:cNvPr id="5" name="Content Placeholder 4"/>
          <p:cNvSpPr>
            <a:spLocks noGrp="1"/>
          </p:cNvSpPr>
          <p:nvPr>
            <p:ph sz="half" idx="1"/>
          </p:nvPr>
        </p:nvSpPr>
        <p:spPr>
          <a:xfrm>
            <a:off x="539552" y="1628801"/>
            <a:ext cx="8136904" cy="1800200"/>
          </a:xfrm>
        </p:spPr>
        <p:txBody>
          <a:bodyPr/>
          <a:lstStyle/>
          <a:p>
            <a:pPr marL="0" indent="0">
              <a:buNone/>
            </a:pPr>
            <a:r>
              <a:rPr lang="en-GB" dirty="0" smtClean="0"/>
              <a:t>Attempt to identify trends and patterns in describing this graph – remember </a:t>
            </a:r>
            <a:r>
              <a:rPr lang="en-GB" dirty="0" smtClean="0">
                <a:solidFill>
                  <a:srgbClr val="FF0000"/>
                </a:solidFill>
              </a:rPr>
              <a:t>GCSE</a:t>
            </a:r>
            <a:r>
              <a:rPr lang="en-GB" dirty="0" smtClean="0"/>
              <a:t>!</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63" y="2528901"/>
            <a:ext cx="7137285" cy="3806552"/>
          </a:xfrm>
          <a:prstGeom prst="rect">
            <a:avLst/>
          </a:prstGeom>
          <a:ln w="15875">
            <a:solidFill>
              <a:schemeClr val="tx1"/>
            </a:solidFill>
          </a:ln>
        </p:spPr>
      </p:pic>
    </p:spTree>
    <p:extLst>
      <p:ext uri="{BB962C8B-B14F-4D97-AF65-F5344CB8AC3E}">
        <p14:creationId xmlns:p14="http://schemas.microsoft.com/office/powerpoint/2010/main" val="173650117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1560" y="260648"/>
            <a:ext cx="6347713" cy="1320800"/>
          </a:xfrm>
        </p:spPr>
        <p:txBody>
          <a:bodyPr>
            <a:normAutofit/>
          </a:bodyPr>
          <a:lstStyle/>
          <a:p>
            <a:r>
              <a:rPr lang="en-GB" sz="4000" dirty="0" smtClean="0"/>
              <a:t>Analysing data: urban</a:t>
            </a:r>
            <a:endParaRPr lang="en-GB" sz="4000" dirty="0"/>
          </a:p>
        </p:txBody>
      </p:sp>
      <p:sp>
        <p:nvSpPr>
          <p:cNvPr id="7" name="Content Placeholder 6"/>
          <p:cNvSpPr>
            <a:spLocks noGrp="1"/>
          </p:cNvSpPr>
          <p:nvPr>
            <p:ph idx="1"/>
          </p:nvPr>
        </p:nvSpPr>
        <p:spPr>
          <a:xfrm>
            <a:off x="611560" y="1173489"/>
            <a:ext cx="7200800" cy="1944216"/>
          </a:xfrm>
        </p:spPr>
        <p:txBody>
          <a:bodyPr>
            <a:normAutofit fontScale="77500" lnSpcReduction="20000"/>
          </a:bodyPr>
          <a:lstStyle/>
          <a:p>
            <a:pPr marL="0" indent="0">
              <a:buNone/>
            </a:pPr>
            <a:r>
              <a:rPr lang="en-GB" sz="2000" dirty="0" smtClean="0"/>
              <a:t>Here are some of the points you might have mentioned. Notice reference to trends and also the use of supporting evidence:</a:t>
            </a:r>
          </a:p>
          <a:p>
            <a:pPr marL="0" indent="0">
              <a:buNone/>
            </a:pPr>
            <a:r>
              <a:rPr lang="en-GB" sz="2400" dirty="0" smtClean="0">
                <a:solidFill>
                  <a:srgbClr val="FF0000"/>
                </a:solidFill>
              </a:rPr>
              <a:t>G C</a:t>
            </a:r>
            <a:r>
              <a:rPr lang="en-GB" sz="2400" dirty="0" smtClean="0"/>
              <a:t> - </a:t>
            </a:r>
            <a:r>
              <a:rPr lang="en-GB" sz="1600" dirty="0"/>
              <a:t>The divided bar graph shows that there is a significant change in land use with distance from the town centre. </a:t>
            </a:r>
            <a:endParaRPr lang="en-GB" sz="1600" dirty="0" smtClean="0"/>
          </a:p>
          <a:p>
            <a:pPr marL="0" indent="0">
              <a:buNone/>
            </a:pPr>
            <a:r>
              <a:rPr lang="en-GB" sz="2400" dirty="0" smtClean="0">
                <a:solidFill>
                  <a:srgbClr val="FF0000"/>
                </a:solidFill>
              </a:rPr>
              <a:t>S</a:t>
            </a:r>
            <a:r>
              <a:rPr lang="en-GB" sz="2400" dirty="0" smtClean="0">
                <a:solidFill>
                  <a:prstClr val="black"/>
                </a:solidFill>
              </a:rPr>
              <a:t> </a:t>
            </a:r>
            <a:r>
              <a:rPr lang="en-GB" sz="2400" dirty="0">
                <a:solidFill>
                  <a:prstClr val="black"/>
                </a:solidFill>
              </a:rPr>
              <a:t>– </a:t>
            </a:r>
            <a:r>
              <a:rPr lang="en-GB" sz="1600" dirty="0"/>
              <a:t>Close to the town centre there is a dominance of retailing (58%) and consumer services (35%). The percentage of these two land uses decreases significantly to about 14% at 8001-1000 metres from the town centre. Residential land use increases towards the edge of the town to reach a maximum of  about 80% at 1001-1200 metres from the town centre. </a:t>
            </a:r>
          </a:p>
          <a:p>
            <a:pPr marL="0" indent="0">
              <a:buNone/>
            </a:pPr>
            <a:endParaRPr lang="en-GB" sz="1600" dirty="0" smtClean="0">
              <a:solidFill>
                <a:prstClr val="black"/>
              </a:solidFill>
              <a:latin typeface="Comic Sans MS" panose="030F0702030302020204" pitchFamily="66"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4553872"/>
            <a:ext cx="3456384" cy="1843405"/>
          </a:xfrm>
          <a:prstGeom prst="rect">
            <a:avLst/>
          </a:prstGeom>
          <a:ln w="15875">
            <a:solidFill>
              <a:schemeClr val="tx1"/>
            </a:solidFill>
          </a:ln>
        </p:spPr>
      </p:pic>
      <p:sp>
        <p:nvSpPr>
          <p:cNvPr id="11" name="Content Placeholder 6"/>
          <p:cNvSpPr txBox="1">
            <a:spLocks/>
          </p:cNvSpPr>
          <p:nvPr/>
        </p:nvSpPr>
        <p:spPr>
          <a:xfrm>
            <a:off x="600058" y="4437112"/>
            <a:ext cx="3251862" cy="20769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400" dirty="0" smtClean="0">
                <a:solidFill>
                  <a:srgbClr val="FF0000"/>
                </a:solidFill>
              </a:rPr>
              <a:t>E</a:t>
            </a:r>
            <a:r>
              <a:rPr lang="en-GB" sz="2400" dirty="0" smtClean="0"/>
              <a:t> – </a:t>
            </a:r>
            <a:r>
              <a:rPr lang="en-GB" sz="1600" dirty="0" smtClean="0"/>
              <a:t>There is no retailing at 1001 – 1200 and 1201 – 1400 yet it occurs close to the town centre and towards the outskirts</a:t>
            </a:r>
            <a:endParaRPr lang="en-GB" sz="1600" dirty="0">
              <a:latin typeface="Comic Sans MS" panose="030F0702030302020204" pitchFamily="66" charset="0"/>
            </a:endParaRPr>
          </a:p>
        </p:txBody>
      </p:sp>
    </p:spTree>
    <p:extLst>
      <p:ext uri="{BB962C8B-B14F-4D97-AF65-F5344CB8AC3E}">
        <p14:creationId xmlns:p14="http://schemas.microsoft.com/office/powerpoint/2010/main" val="403605728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404664"/>
            <a:ext cx="6347713" cy="1320800"/>
          </a:xfrm>
        </p:spPr>
        <p:txBody>
          <a:bodyPr>
            <a:normAutofit/>
          </a:bodyPr>
          <a:lstStyle/>
          <a:p>
            <a:r>
              <a:rPr lang="en-GB" sz="4000" dirty="0" smtClean="0"/>
              <a:t>Analysing data: urban</a:t>
            </a:r>
            <a:endParaRPr lang="en-GB" sz="4000" dirty="0"/>
          </a:p>
        </p:txBody>
      </p:sp>
      <p:sp>
        <p:nvSpPr>
          <p:cNvPr id="7" name="Content Placeholder 6"/>
          <p:cNvSpPr>
            <a:spLocks noGrp="1"/>
          </p:cNvSpPr>
          <p:nvPr>
            <p:ph idx="1"/>
          </p:nvPr>
        </p:nvSpPr>
        <p:spPr>
          <a:xfrm>
            <a:off x="467544" y="1340769"/>
            <a:ext cx="6984776" cy="1800200"/>
          </a:xfrm>
        </p:spPr>
        <p:txBody>
          <a:bodyPr>
            <a:normAutofit/>
          </a:bodyPr>
          <a:lstStyle/>
          <a:p>
            <a:pPr marL="0" indent="0">
              <a:buNone/>
            </a:pPr>
            <a:r>
              <a:rPr lang="en-GB" dirty="0" smtClean="0">
                <a:latin typeface="+mj-lt"/>
              </a:rPr>
              <a:t>Here is some analysis and interpretation:</a:t>
            </a:r>
          </a:p>
          <a:p>
            <a:endParaRPr lang="en-GB" dirty="0">
              <a:latin typeface="+mj-lt"/>
            </a:endParaRPr>
          </a:p>
          <a:p>
            <a:pPr marL="0" indent="0">
              <a:buNone/>
            </a:pPr>
            <a:r>
              <a:rPr lang="en-GB" dirty="0" smtClean="0">
                <a:latin typeface="+mj-lt"/>
              </a:rPr>
              <a:t>“The </a:t>
            </a:r>
            <a:r>
              <a:rPr lang="en-GB" dirty="0">
                <a:latin typeface="+mj-lt"/>
              </a:rPr>
              <a:t>dominance of retailing and consumer services close to the town centre reflects the historic development of the town around its central most accessible </a:t>
            </a:r>
            <a:r>
              <a:rPr lang="en-GB" dirty="0" smtClean="0">
                <a:latin typeface="+mj-lt"/>
              </a:rPr>
              <a:t>point.</a:t>
            </a:r>
            <a:endParaRPr lang="en-GB" dirty="0">
              <a:latin typeface="+mj-lt"/>
            </a:endParaRPr>
          </a:p>
        </p:txBody>
      </p:sp>
      <p:sp>
        <p:nvSpPr>
          <p:cNvPr id="8" name="Content Placeholder 6"/>
          <p:cNvSpPr txBox="1">
            <a:spLocks/>
          </p:cNvSpPr>
          <p:nvPr/>
        </p:nvSpPr>
        <p:spPr>
          <a:xfrm>
            <a:off x="457827" y="2996952"/>
            <a:ext cx="3754133" cy="322981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dirty="0" smtClean="0">
                <a:latin typeface="+mj-lt"/>
              </a:rPr>
              <a:t>Land here is in short supply and is expensive. The increase in residential land use towards the edge of the town is probably due to the availability of relatively cheap land for building. Retailing at the edge of the town probably takes the form of retail parks, benefiting from good transport links.”</a:t>
            </a:r>
          </a:p>
          <a:p>
            <a:pPr marL="0" indent="0">
              <a:buFont typeface="Wingdings 3" charset="2"/>
              <a:buNone/>
            </a:pPr>
            <a:r>
              <a:rPr lang="en-GB" dirty="0" smtClean="0">
                <a:latin typeface="+mj-lt"/>
              </a:rPr>
              <a:t>      </a:t>
            </a:r>
            <a:endParaRPr lang="en-GB" dirty="0">
              <a:latin typeface="+mj-l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2968578"/>
            <a:ext cx="4369479" cy="2330389"/>
          </a:xfrm>
          <a:prstGeom prst="rect">
            <a:avLst/>
          </a:prstGeom>
          <a:ln w="15875">
            <a:solidFill>
              <a:schemeClr val="tx1"/>
            </a:solidFill>
          </a:ln>
        </p:spPr>
      </p:pic>
    </p:spTree>
    <p:extLst>
      <p:ext uri="{BB962C8B-B14F-4D97-AF65-F5344CB8AC3E}">
        <p14:creationId xmlns:p14="http://schemas.microsoft.com/office/powerpoint/2010/main" val="119890629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188640"/>
            <a:ext cx="6347714" cy="1320800"/>
          </a:xfrm>
        </p:spPr>
        <p:txBody>
          <a:bodyPr/>
          <a:lstStyle/>
          <a:p>
            <a:r>
              <a:rPr lang="en-GB" dirty="0" smtClean="0"/>
              <a:t>Now </a:t>
            </a:r>
            <a:r>
              <a:rPr lang="en-GB" dirty="0" smtClean="0"/>
              <a:t>take a look!</a:t>
            </a:r>
            <a:endParaRPr lang="en-GB" dirty="0"/>
          </a:p>
        </p:txBody>
      </p:sp>
      <p:pic>
        <p:nvPicPr>
          <p:cNvPr id="1026" name="Picture 2" descr="E:\geography\Documents\English\Placemats\final\1200\4A 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21572"/>
            <a:ext cx="7920880" cy="54112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13106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37" y="188640"/>
            <a:ext cx="6347714" cy="1320800"/>
          </a:xfrm>
        </p:spPr>
        <p:txBody>
          <a:bodyPr/>
          <a:lstStyle/>
          <a:p>
            <a:r>
              <a:rPr lang="en-GB" dirty="0" smtClean="0"/>
              <a:t>Now have a go!</a:t>
            </a:r>
            <a:endParaRPr lang="en-GB" dirty="0"/>
          </a:p>
        </p:txBody>
      </p:sp>
      <p:pic>
        <p:nvPicPr>
          <p:cNvPr id="2050" name="Picture 2" descr="E:\geography\Documents\English\Placemats\final\1200\4B 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37" y="911127"/>
            <a:ext cx="8064896" cy="55796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5554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Nominated criteria</a:t>
            </a:r>
            <a:endParaRPr lang="en-GB" dirty="0"/>
          </a:p>
        </p:txBody>
      </p:sp>
      <p:sp>
        <p:nvSpPr>
          <p:cNvPr id="5" name="Content Placeholder 4"/>
          <p:cNvSpPr>
            <a:spLocks noGrp="1"/>
          </p:cNvSpPr>
          <p:nvPr>
            <p:ph sz="half" idx="1"/>
          </p:nvPr>
        </p:nvSpPr>
        <p:spPr/>
        <p:txBody>
          <a:bodyPr/>
          <a:lstStyle/>
          <a:p>
            <a:pPr marL="0" indent="0">
              <a:buNone/>
            </a:pPr>
            <a:r>
              <a:rPr lang="en-GB" sz="2000" b="1" dirty="0" smtClean="0">
                <a:solidFill>
                  <a:schemeClr val="tx1"/>
                </a:solidFill>
              </a:rPr>
              <a:t>Table A: Methodologies</a:t>
            </a:r>
          </a:p>
          <a:p>
            <a:pPr marL="0" indent="0">
              <a:buNone/>
            </a:pPr>
            <a:endParaRPr lang="en-GB" dirty="0" smtClean="0"/>
          </a:p>
          <a:p>
            <a:pPr marL="0" indent="0">
              <a:buNone/>
            </a:pPr>
            <a:r>
              <a:rPr lang="en-GB" dirty="0" smtClean="0"/>
              <a:t>2018: Geographical flows</a:t>
            </a:r>
          </a:p>
          <a:p>
            <a:pPr marL="0" indent="0">
              <a:buNone/>
            </a:pPr>
            <a:r>
              <a:rPr lang="en-GB" dirty="0" smtClean="0"/>
              <a:t>2019: Qualitative surveys</a:t>
            </a:r>
          </a:p>
          <a:p>
            <a:pPr marL="0" indent="0">
              <a:buNone/>
            </a:pPr>
            <a:r>
              <a:rPr lang="en-GB" dirty="0" smtClean="0"/>
              <a:t>2020: Use of transects</a:t>
            </a:r>
            <a:endParaRPr lang="en-GB" dirty="0"/>
          </a:p>
        </p:txBody>
      </p:sp>
      <p:sp>
        <p:nvSpPr>
          <p:cNvPr id="6" name="Content Placeholder 5"/>
          <p:cNvSpPr>
            <a:spLocks noGrp="1"/>
          </p:cNvSpPr>
          <p:nvPr>
            <p:ph sz="half" idx="2"/>
          </p:nvPr>
        </p:nvSpPr>
        <p:spPr>
          <a:xfrm>
            <a:off x="3869204" y="2160590"/>
            <a:ext cx="4087172" cy="3880773"/>
          </a:xfrm>
        </p:spPr>
        <p:txBody>
          <a:bodyPr/>
          <a:lstStyle/>
          <a:p>
            <a:pPr marL="0" indent="0">
              <a:buNone/>
            </a:pPr>
            <a:r>
              <a:rPr lang="en-GB" sz="2000" b="1" dirty="0" smtClean="0">
                <a:solidFill>
                  <a:schemeClr val="tx1"/>
                </a:solidFill>
              </a:rPr>
              <a:t>Table B: Conceptual framework</a:t>
            </a:r>
          </a:p>
          <a:p>
            <a:pPr marL="0" indent="0">
              <a:buNone/>
            </a:pPr>
            <a:endParaRPr lang="en-GB" dirty="0"/>
          </a:p>
          <a:p>
            <a:pPr marL="0" indent="0">
              <a:buNone/>
            </a:pPr>
            <a:r>
              <a:rPr lang="en-GB" dirty="0" smtClean="0"/>
              <a:t>2018: Cycles and flows</a:t>
            </a:r>
          </a:p>
          <a:p>
            <a:pPr marL="0" indent="0">
              <a:buNone/>
            </a:pPr>
            <a:r>
              <a:rPr lang="en-GB" dirty="0" smtClean="0"/>
              <a:t>2019: Place</a:t>
            </a:r>
          </a:p>
          <a:p>
            <a:pPr marL="0" indent="0">
              <a:buNone/>
            </a:pPr>
            <a:r>
              <a:rPr lang="en-GB" dirty="0" smtClean="0"/>
              <a:t>2020: Sphere of Influence</a:t>
            </a:r>
            <a:endParaRPr lang="en-GB" dirty="0"/>
          </a:p>
        </p:txBody>
      </p:sp>
    </p:spTree>
    <p:extLst>
      <p:ext uri="{BB962C8B-B14F-4D97-AF65-F5344CB8AC3E}">
        <p14:creationId xmlns:p14="http://schemas.microsoft.com/office/powerpoint/2010/main" val="94010899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1622543"/>
              </p:ext>
            </p:extLst>
          </p:nvPr>
        </p:nvGraphicFramePr>
        <p:xfrm>
          <a:off x="-108520" y="1124744"/>
          <a:ext cx="8208184" cy="534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644" y="44369"/>
            <a:ext cx="838225" cy="838225"/>
          </a:xfrm>
          <a:prstGeom prst="rect">
            <a:avLst/>
          </a:prstGeom>
        </p:spPr>
      </p:pic>
      <p:sp>
        <p:nvSpPr>
          <p:cNvPr id="9" name="Title 1"/>
          <p:cNvSpPr txBox="1">
            <a:spLocks/>
          </p:cNvSpPr>
          <p:nvPr/>
        </p:nvSpPr>
        <p:spPr>
          <a:xfrm>
            <a:off x="1403648" y="222194"/>
            <a:ext cx="6347714"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smtClean="0"/>
              <a:t>The six stages of the enquiry process</a:t>
            </a:r>
            <a:endParaRPr lang="en-GB" sz="2400" dirty="0"/>
          </a:p>
        </p:txBody>
      </p:sp>
    </p:spTree>
    <p:extLst>
      <p:ext uri="{BB962C8B-B14F-4D97-AF65-F5344CB8AC3E}">
        <p14:creationId xmlns:p14="http://schemas.microsoft.com/office/powerpoint/2010/main" val="327407568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332656"/>
            <a:ext cx="6347713" cy="1320800"/>
          </a:xfrm>
        </p:spPr>
        <p:txBody>
          <a:bodyPr>
            <a:normAutofit/>
          </a:bodyPr>
          <a:lstStyle/>
          <a:p>
            <a:r>
              <a:rPr lang="en-GB" dirty="0" smtClean="0"/>
              <a:t>How can evidence be analysed?</a:t>
            </a:r>
            <a:endParaRPr lang="en-GB" dirty="0"/>
          </a:p>
        </p:txBody>
      </p:sp>
      <p:sp>
        <p:nvSpPr>
          <p:cNvPr id="7" name="Content Placeholder 6"/>
          <p:cNvSpPr>
            <a:spLocks noGrp="1"/>
          </p:cNvSpPr>
          <p:nvPr>
            <p:ph idx="1"/>
          </p:nvPr>
        </p:nvSpPr>
        <p:spPr>
          <a:xfrm>
            <a:off x="609599" y="1844824"/>
            <a:ext cx="6347714" cy="3880773"/>
          </a:xfrm>
        </p:spPr>
        <p:txBody>
          <a:bodyPr>
            <a:noAutofit/>
          </a:bodyPr>
          <a:lstStyle/>
          <a:p>
            <a:pPr marL="0" indent="0">
              <a:buNone/>
            </a:pPr>
            <a:r>
              <a:rPr lang="en-GB" dirty="0" smtClean="0">
                <a:latin typeface="+mj-lt"/>
              </a:rPr>
              <a:t>When analysing your data you need to:</a:t>
            </a:r>
          </a:p>
          <a:p>
            <a:r>
              <a:rPr lang="en-GB" b="1" dirty="0" smtClean="0">
                <a:solidFill>
                  <a:schemeClr val="tx1"/>
                </a:solidFill>
                <a:latin typeface="+mj-lt"/>
              </a:rPr>
              <a:t>Identify</a:t>
            </a:r>
            <a:r>
              <a:rPr lang="en-GB" dirty="0" smtClean="0">
                <a:latin typeface="+mj-lt"/>
              </a:rPr>
              <a:t> – this involves a description of your results</a:t>
            </a:r>
          </a:p>
          <a:p>
            <a:r>
              <a:rPr lang="en-GB" b="1" dirty="0" smtClean="0">
                <a:solidFill>
                  <a:schemeClr val="tx1"/>
                </a:solidFill>
                <a:latin typeface="+mj-lt"/>
              </a:rPr>
              <a:t>Analyse</a:t>
            </a:r>
            <a:r>
              <a:rPr lang="en-GB" dirty="0" smtClean="0">
                <a:latin typeface="+mj-lt"/>
              </a:rPr>
              <a:t> – this involves explanation and reasoning</a:t>
            </a:r>
          </a:p>
          <a:p>
            <a:r>
              <a:rPr lang="en-GB" b="1" dirty="0" smtClean="0">
                <a:solidFill>
                  <a:schemeClr val="tx1"/>
                </a:solidFill>
                <a:latin typeface="+mj-lt"/>
              </a:rPr>
              <a:t>Interpret</a:t>
            </a:r>
            <a:r>
              <a:rPr lang="en-GB" dirty="0" smtClean="0">
                <a:latin typeface="+mj-lt"/>
              </a:rPr>
              <a:t> – this involves making sense of your results in the broader context of your geographical understanding</a:t>
            </a:r>
            <a:endParaRPr lang="en-GB" sz="1600" dirty="0">
              <a:latin typeface="+mj-lt"/>
            </a:endParaRPr>
          </a:p>
        </p:txBody>
      </p:sp>
    </p:spTree>
    <p:extLst>
      <p:ext uri="{BB962C8B-B14F-4D97-AF65-F5344CB8AC3E}">
        <p14:creationId xmlns:p14="http://schemas.microsoft.com/office/powerpoint/2010/main" val="1416786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174" y="221630"/>
            <a:ext cx="7190056" cy="659631"/>
          </a:xfrm>
          <a:solidFill>
            <a:schemeClr val="bg1"/>
          </a:solidFill>
        </p:spPr>
        <p:txBody>
          <a:bodyPr/>
          <a:lstStyle/>
          <a:p>
            <a:r>
              <a:rPr lang="en-GB" dirty="0" smtClean="0"/>
              <a:t>What are ‘trends’ and ‘patterns’?</a:t>
            </a:r>
            <a:endParaRPr lang="en-GB" dirty="0"/>
          </a:p>
        </p:txBody>
      </p:sp>
      <p:sp>
        <p:nvSpPr>
          <p:cNvPr id="4" name="Content Placeholder 3"/>
          <p:cNvSpPr>
            <a:spLocks noGrp="1"/>
          </p:cNvSpPr>
          <p:nvPr>
            <p:ph sz="half" idx="1"/>
          </p:nvPr>
        </p:nvSpPr>
        <p:spPr>
          <a:xfrm>
            <a:off x="728113" y="1280690"/>
            <a:ext cx="3267823" cy="546067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5875">
            <a:solidFill>
              <a:schemeClr val="tx1"/>
            </a:solidFill>
          </a:ln>
        </p:spPr>
        <p:txBody>
          <a:bodyPr>
            <a:normAutofit/>
          </a:bodyPr>
          <a:lstStyle/>
          <a:p>
            <a:pPr marL="0" indent="0">
              <a:buNone/>
            </a:pPr>
            <a:r>
              <a:rPr lang="en-GB" sz="2000" b="1" dirty="0"/>
              <a:t>Trends</a:t>
            </a:r>
            <a:r>
              <a:rPr lang="en-GB" sz="2000" dirty="0"/>
              <a:t> are changes that take place usually over time or </a:t>
            </a:r>
            <a:r>
              <a:rPr lang="en-GB" sz="2000" dirty="0" smtClean="0"/>
              <a:t>distance</a:t>
            </a:r>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r>
              <a:rPr lang="en-GB" dirty="0" smtClean="0">
                <a:latin typeface="+mj-lt"/>
              </a:rPr>
              <a:t>The mean cross-sectional area is increasing from Site 1 to Site 5</a:t>
            </a:r>
            <a:endParaRPr lang="en-GB" dirty="0">
              <a:latin typeface="+mj-lt"/>
            </a:endParaRPr>
          </a:p>
        </p:txBody>
      </p:sp>
      <p:sp>
        <p:nvSpPr>
          <p:cNvPr id="5" name="Content Placeholder 4"/>
          <p:cNvSpPr>
            <a:spLocks noGrp="1"/>
          </p:cNvSpPr>
          <p:nvPr>
            <p:ph sz="half" idx="2"/>
          </p:nvPr>
        </p:nvSpPr>
        <p:spPr>
          <a:xfrm>
            <a:off x="4213520" y="1280690"/>
            <a:ext cx="4102895" cy="546067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5875">
            <a:solidFill>
              <a:schemeClr val="tx1"/>
            </a:solidFill>
          </a:ln>
        </p:spPr>
        <p:txBody>
          <a:bodyPr>
            <a:normAutofit/>
          </a:bodyPr>
          <a:lstStyle/>
          <a:p>
            <a:pPr marL="0" indent="0">
              <a:buNone/>
            </a:pPr>
            <a:r>
              <a:rPr lang="en-GB" b="1" dirty="0"/>
              <a:t>Patterns</a:t>
            </a:r>
            <a:r>
              <a:rPr lang="en-GB" dirty="0"/>
              <a:t> suggest a degree of regularity in the distribution of data. The term is most often applied to mapped data but can also apply to graphs such as pie charts </a:t>
            </a: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a:p>
          <a:p>
            <a:pPr marL="0" indent="0">
              <a:buNone/>
            </a:pPr>
            <a:r>
              <a:rPr lang="en-GB" dirty="0"/>
              <a:t>The pie chart shows that the vast majority of pebbles (over 75%) are sub-angular or sub-rounded</a:t>
            </a:r>
          </a:p>
          <a:p>
            <a:pPr marL="0" indent="0">
              <a:buNone/>
            </a:pP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44" y="2476549"/>
            <a:ext cx="3068960" cy="3068960"/>
          </a:xfrm>
          <a:prstGeom prst="rect">
            <a:avLst/>
          </a:prstGeom>
          <a:ln>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751" y="2764581"/>
            <a:ext cx="3888432" cy="2780928"/>
          </a:xfrm>
          <a:prstGeom prst="rect">
            <a:avLst/>
          </a:prstGeom>
          <a:ln>
            <a:solidFill>
              <a:schemeClr val="tx1"/>
            </a:solidFill>
          </a:ln>
        </p:spPr>
      </p:pic>
    </p:spTree>
    <p:extLst>
      <p:ext uri="{BB962C8B-B14F-4D97-AF65-F5344CB8AC3E}">
        <p14:creationId xmlns:p14="http://schemas.microsoft.com/office/powerpoint/2010/main" val="67796522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 using </a:t>
            </a:r>
            <a:r>
              <a:rPr lang="en-GB" dirty="0" smtClean="0">
                <a:solidFill>
                  <a:srgbClr val="FF0000"/>
                </a:solidFill>
              </a:rPr>
              <a:t>GCSE</a:t>
            </a:r>
            <a:endParaRPr lang="en-GB" dirty="0">
              <a:solidFill>
                <a:srgbClr val="FF0000"/>
              </a:solidFill>
            </a:endParaRPr>
          </a:p>
        </p:txBody>
      </p:sp>
      <p:sp>
        <p:nvSpPr>
          <p:cNvPr id="3" name="Content Placeholder 2"/>
          <p:cNvSpPr>
            <a:spLocks noGrp="1"/>
          </p:cNvSpPr>
          <p:nvPr>
            <p:ph idx="1"/>
          </p:nvPr>
        </p:nvSpPr>
        <p:spPr/>
        <p:txBody>
          <a:bodyPr/>
          <a:lstStyle/>
          <a:p>
            <a:pPr marL="0" indent="0">
              <a:buNone/>
            </a:pPr>
            <a:r>
              <a:rPr lang="en-GB" dirty="0" smtClean="0">
                <a:solidFill>
                  <a:srgbClr val="FF0000"/>
                </a:solidFill>
              </a:rPr>
              <a:t>G C</a:t>
            </a:r>
            <a:r>
              <a:rPr lang="en-GB" dirty="0" smtClean="0"/>
              <a:t> – </a:t>
            </a:r>
            <a:r>
              <a:rPr lang="en-GB" dirty="0" smtClean="0">
                <a:solidFill>
                  <a:srgbClr val="FF0000"/>
                </a:solidFill>
              </a:rPr>
              <a:t>g</a:t>
            </a:r>
            <a:r>
              <a:rPr lang="en-GB" dirty="0" smtClean="0"/>
              <a:t>eneral </a:t>
            </a:r>
            <a:r>
              <a:rPr lang="en-GB" dirty="0" smtClean="0">
                <a:solidFill>
                  <a:srgbClr val="FF0000"/>
                </a:solidFill>
              </a:rPr>
              <a:t>c</a:t>
            </a:r>
            <a:r>
              <a:rPr lang="en-GB" dirty="0" smtClean="0"/>
              <a:t>omment, describing the overall patterns of trends illustrated by a graph or diagram</a:t>
            </a:r>
          </a:p>
          <a:p>
            <a:pPr marL="0" indent="0">
              <a:buNone/>
            </a:pPr>
            <a:r>
              <a:rPr lang="en-GB" dirty="0" smtClean="0">
                <a:solidFill>
                  <a:srgbClr val="FF0000"/>
                </a:solidFill>
              </a:rPr>
              <a:t>S</a:t>
            </a:r>
            <a:r>
              <a:rPr lang="en-GB" dirty="0" smtClean="0"/>
              <a:t> – refer to </a:t>
            </a:r>
            <a:r>
              <a:rPr lang="en-GB" dirty="0" smtClean="0">
                <a:solidFill>
                  <a:srgbClr val="FF0000"/>
                </a:solidFill>
              </a:rPr>
              <a:t>s</a:t>
            </a:r>
            <a:r>
              <a:rPr lang="en-GB" dirty="0" smtClean="0"/>
              <a:t>pecific details to support your comments (e.g. facts and figures taken from a graph)</a:t>
            </a:r>
          </a:p>
          <a:p>
            <a:pPr marL="0" indent="0">
              <a:buNone/>
            </a:pPr>
            <a:r>
              <a:rPr lang="en-GB" dirty="0" smtClean="0">
                <a:solidFill>
                  <a:srgbClr val="FF0000"/>
                </a:solidFill>
              </a:rPr>
              <a:t>E</a:t>
            </a:r>
            <a:r>
              <a:rPr lang="en-GB" dirty="0" smtClean="0"/>
              <a:t> – identify any </a:t>
            </a:r>
            <a:r>
              <a:rPr lang="en-GB" dirty="0" smtClean="0">
                <a:solidFill>
                  <a:srgbClr val="FF0000"/>
                </a:solidFill>
              </a:rPr>
              <a:t>e</a:t>
            </a:r>
            <a:r>
              <a:rPr lang="en-GB" dirty="0" smtClean="0"/>
              <a:t>xceptions or anomalies, e.g. a value that doesn’t fit the trend</a:t>
            </a:r>
            <a:endParaRPr lang="en-GB" dirty="0"/>
          </a:p>
        </p:txBody>
      </p:sp>
    </p:spTree>
    <p:extLst>
      <p:ext uri="{BB962C8B-B14F-4D97-AF65-F5344CB8AC3E}">
        <p14:creationId xmlns:p14="http://schemas.microsoft.com/office/powerpoint/2010/main" val="130056558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smtClean="0"/>
              <a:t>Analysis and interpretation</a:t>
            </a:r>
            <a:endParaRPr lang="en-GB" dirty="0"/>
          </a:p>
        </p:txBody>
      </p:sp>
      <p:sp>
        <p:nvSpPr>
          <p:cNvPr id="7" name="Content Placeholder 6"/>
          <p:cNvSpPr>
            <a:spLocks noGrp="1"/>
          </p:cNvSpPr>
          <p:nvPr>
            <p:ph idx="1"/>
          </p:nvPr>
        </p:nvSpPr>
        <p:spPr/>
        <p:txBody>
          <a:bodyPr>
            <a:normAutofit/>
          </a:bodyPr>
          <a:lstStyle/>
          <a:p>
            <a:r>
              <a:rPr lang="en-GB" dirty="0" smtClean="0"/>
              <a:t>This involves attempting to explain or give reasons for the results that you have obtained</a:t>
            </a:r>
          </a:p>
          <a:p>
            <a:r>
              <a:rPr lang="en-GB" dirty="0" smtClean="0"/>
              <a:t>You should use the word ‘because’</a:t>
            </a:r>
          </a:p>
          <a:p>
            <a:r>
              <a:rPr lang="en-GB" dirty="0" smtClean="0"/>
              <a:t>Refer to appropriate geographical processes and concepts, or models such as the Bradshaw Model when studying rivers</a:t>
            </a:r>
          </a:p>
          <a:p>
            <a:r>
              <a:rPr lang="en-GB" dirty="0" smtClean="0"/>
              <a:t>Make use of your wider geographical knowledge</a:t>
            </a:r>
          </a:p>
          <a:p>
            <a:r>
              <a:rPr lang="en-GB" dirty="0" smtClean="0"/>
              <a:t>Consider possible reasons for any exceptions</a:t>
            </a:r>
            <a:endParaRPr lang="en-GB" dirty="0"/>
          </a:p>
        </p:txBody>
      </p:sp>
    </p:spTree>
    <p:extLst>
      <p:ext uri="{BB962C8B-B14F-4D97-AF65-F5344CB8AC3E}">
        <p14:creationId xmlns:p14="http://schemas.microsoft.com/office/powerpoint/2010/main" val="25280054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Analysing data: coasts</a:t>
            </a:r>
            <a:endParaRPr lang="en-GB" dirty="0"/>
          </a:p>
        </p:txBody>
      </p:sp>
      <p:sp>
        <p:nvSpPr>
          <p:cNvPr id="5" name="Content Placeholder 4"/>
          <p:cNvSpPr>
            <a:spLocks noGrp="1"/>
          </p:cNvSpPr>
          <p:nvPr>
            <p:ph sz="half" idx="1"/>
          </p:nvPr>
        </p:nvSpPr>
        <p:spPr>
          <a:xfrm>
            <a:off x="609600" y="1628800"/>
            <a:ext cx="8136904" cy="1800200"/>
          </a:xfrm>
        </p:spPr>
        <p:txBody>
          <a:bodyPr/>
          <a:lstStyle/>
          <a:p>
            <a:pPr marL="0" indent="0">
              <a:buNone/>
            </a:pPr>
            <a:r>
              <a:rPr lang="en-GB" dirty="0" smtClean="0"/>
              <a:t>Attempt to </a:t>
            </a:r>
            <a:r>
              <a:rPr lang="en-GB" b="1" dirty="0" smtClean="0"/>
              <a:t>identify</a:t>
            </a:r>
            <a:r>
              <a:rPr lang="en-GB" dirty="0" smtClean="0"/>
              <a:t> trends and patterns in describing this graph – remember </a:t>
            </a:r>
            <a:r>
              <a:rPr lang="en-GB" dirty="0" smtClean="0">
                <a:solidFill>
                  <a:srgbClr val="FF0000"/>
                </a:solidFill>
              </a:rPr>
              <a:t>GCSE</a:t>
            </a:r>
            <a:r>
              <a:rPr lang="en-GB" dirty="0" smtClean="0"/>
              <a:t>!</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540022"/>
            <a:ext cx="5976156" cy="3984104"/>
          </a:xfrm>
          <a:prstGeom prst="rect">
            <a:avLst/>
          </a:prstGeom>
          <a:ln w="15875">
            <a:solidFill>
              <a:schemeClr val="tx1"/>
            </a:solidFill>
          </a:ln>
        </p:spPr>
      </p:pic>
    </p:spTree>
    <p:extLst>
      <p:ext uri="{BB962C8B-B14F-4D97-AF65-F5344CB8AC3E}">
        <p14:creationId xmlns:p14="http://schemas.microsoft.com/office/powerpoint/2010/main" val="422042201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333205"/>
            <a:ext cx="6347713" cy="1320800"/>
          </a:xfrm>
        </p:spPr>
        <p:txBody>
          <a:bodyPr>
            <a:normAutofit/>
          </a:bodyPr>
          <a:lstStyle/>
          <a:p>
            <a:r>
              <a:rPr lang="en-GB" sz="4000" dirty="0" smtClean="0"/>
              <a:t>Analysing data: coasts</a:t>
            </a:r>
            <a:endParaRPr lang="en-GB" sz="4000" dirty="0"/>
          </a:p>
        </p:txBody>
      </p:sp>
      <p:sp>
        <p:nvSpPr>
          <p:cNvPr id="7" name="Content Placeholder 6"/>
          <p:cNvSpPr>
            <a:spLocks noGrp="1"/>
          </p:cNvSpPr>
          <p:nvPr>
            <p:ph idx="1"/>
          </p:nvPr>
        </p:nvSpPr>
        <p:spPr>
          <a:xfrm>
            <a:off x="467544" y="1140713"/>
            <a:ext cx="8229600" cy="4968552"/>
          </a:xfrm>
        </p:spPr>
        <p:txBody>
          <a:bodyPr>
            <a:normAutofit/>
          </a:bodyPr>
          <a:lstStyle/>
          <a:p>
            <a:pPr marL="0" indent="0">
              <a:buNone/>
            </a:pPr>
            <a:r>
              <a:rPr lang="en-GB" dirty="0" smtClean="0">
                <a:latin typeface="+mj-lt"/>
              </a:rPr>
              <a:t>Here are some of the points you might have mentioned. Notice reference to trends and also the use of supporting evidence:</a:t>
            </a:r>
          </a:p>
          <a:p>
            <a:pPr marL="0" indent="0">
              <a:buNone/>
            </a:pPr>
            <a:r>
              <a:rPr lang="en-GB" b="1" dirty="0" smtClean="0">
                <a:solidFill>
                  <a:srgbClr val="FF0000"/>
                </a:solidFill>
                <a:latin typeface="+mj-lt"/>
              </a:rPr>
              <a:t>G C </a:t>
            </a:r>
            <a:r>
              <a:rPr lang="en-GB" dirty="0" smtClean="0">
                <a:latin typeface="+mj-lt"/>
              </a:rPr>
              <a:t>- The histogram shows that pebbles are becoming less angular (more rounded) with distance along the beach from Site 1 to Site 6. </a:t>
            </a:r>
            <a:r>
              <a:rPr lang="en-GB" dirty="0">
                <a:latin typeface="+mj-lt"/>
              </a:rPr>
              <a:t>There is a smaller range of pebble angularities with distance along the beach. </a:t>
            </a:r>
            <a:endParaRPr lang="en-GB" dirty="0" smtClean="0">
              <a:latin typeface="+mj-lt"/>
            </a:endParaRPr>
          </a:p>
        </p:txBody>
      </p:sp>
      <p:sp>
        <p:nvSpPr>
          <p:cNvPr id="3" name="TextBox 2"/>
          <p:cNvSpPr txBox="1"/>
          <p:nvPr/>
        </p:nvSpPr>
        <p:spPr>
          <a:xfrm>
            <a:off x="1619672" y="6237312"/>
            <a:ext cx="5416868" cy="400110"/>
          </a:xfrm>
          <a:prstGeom prst="rect">
            <a:avLst/>
          </a:prstGeom>
          <a:noFill/>
          <a:ln w="15875">
            <a:solidFill>
              <a:schemeClr val="tx1"/>
            </a:solidFill>
          </a:ln>
        </p:spPr>
        <p:txBody>
          <a:bodyPr wrap="none" rtlCol="0">
            <a:spAutoFit/>
          </a:bodyPr>
          <a:lstStyle/>
          <a:p>
            <a:pPr algn="ctr"/>
            <a:r>
              <a:rPr lang="en-GB" sz="2000" dirty="0" smtClean="0">
                <a:solidFill>
                  <a:srgbClr val="FF0000"/>
                </a:solidFill>
              </a:rPr>
              <a:t>Now have a go at analysis and interpretation!</a:t>
            </a:r>
            <a:endParaRPr lang="en-GB" sz="2000" dirty="0">
              <a:solidFill>
                <a:srgbClr val="FF0000"/>
              </a:solidFill>
            </a:endParaRPr>
          </a:p>
        </p:txBody>
      </p:sp>
      <p:sp>
        <p:nvSpPr>
          <p:cNvPr id="9" name="Content Placeholder 6"/>
          <p:cNvSpPr txBox="1">
            <a:spLocks/>
          </p:cNvSpPr>
          <p:nvPr/>
        </p:nvSpPr>
        <p:spPr>
          <a:xfrm>
            <a:off x="467544" y="2780928"/>
            <a:ext cx="4032448" cy="316835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b="1" dirty="0" smtClean="0">
                <a:solidFill>
                  <a:srgbClr val="FF0000"/>
                </a:solidFill>
                <a:latin typeface="+mj-lt"/>
              </a:rPr>
              <a:t>S</a:t>
            </a:r>
            <a:r>
              <a:rPr lang="en-GB" dirty="0" smtClean="0">
                <a:latin typeface="+mj-lt"/>
              </a:rPr>
              <a:t> - At Site 1, 65% of pebbles were either very angular or angular. This had fallen to 23% at Site 2 and to 0% at Sites 5 and 6. In contrast, the proportion of rounded and very rounded pebbles increased along the beach from 0% at Site 1, 34% at Site 3 and 88% at Site 5</a:t>
            </a:r>
          </a:p>
          <a:p>
            <a:pPr marL="0" indent="0">
              <a:buFont typeface="Wingdings 3" charset="2"/>
              <a:buNone/>
            </a:pPr>
            <a:r>
              <a:rPr lang="en-GB" b="1" dirty="0" smtClean="0">
                <a:solidFill>
                  <a:srgbClr val="FF0000"/>
                </a:solidFill>
                <a:latin typeface="+mj-lt"/>
              </a:rPr>
              <a:t>E</a:t>
            </a:r>
            <a:r>
              <a:rPr lang="en-GB" dirty="0" smtClean="0">
                <a:latin typeface="+mj-lt"/>
              </a:rPr>
              <a:t> – At Site 4, there was a slight fall in rounded pebbles – given the values at Sites 3 and 5, this category would be expected to be slightly higher .    </a:t>
            </a:r>
            <a:endParaRPr lang="en-GB" dirty="0">
              <a:latin typeface="+mj-l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7529" y="2924944"/>
            <a:ext cx="4104456" cy="2736304"/>
          </a:xfrm>
          <a:prstGeom prst="rect">
            <a:avLst/>
          </a:prstGeom>
          <a:ln w="15875">
            <a:solidFill>
              <a:schemeClr val="tx1"/>
            </a:solidFill>
          </a:ln>
        </p:spPr>
      </p:pic>
    </p:spTree>
    <p:extLst>
      <p:ext uri="{BB962C8B-B14F-4D97-AF65-F5344CB8AC3E}">
        <p14:creationId xmlns:p14="http://schemas.microsoft.com/office/powerpoint/2010/main" val="283801342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9449" y="404664"/>
            <a:ext cx="6347713" cy="1320800"/>
          </a:xfrm>
        </p:spPr>
        <p:txBody>
          <a:bodyPr>
            <a:normAutofit/>
          </a:bodyPr>
          <a:lstStyle/>
          <a:p>
            <a:r>
              <a:rPr lang="en-GB" sz="4000" dirty="0" smtClean="0"/>
              <a:t>Analysing data: coasts</a:t>
            </a:r>
            <a:endParaRPr lang="en-GB" sz="4000" dirty="0"/>
          </a:p>
        </p:txBody>
      </p:sp>
      <p:sp>
        <p:nvSpPr>
          <p:cNvPr id="7" name="Content Placeholder 6"/>
          <p:cNvSpPr>
            <a:spLocks noGrp="1"/>
          </p:cNvSpPr>
          <p:nvPr>
            <p:ph idx="1"/>
          </p:nvPr>
        </p:nvSpPr>
        <p:spPr>
          <a:xfrm>
            <a:off x="467543" y="1340769"/>
            <a:ext cx="8280921" cy="2736304"/>
          </a:xfrm>
        </p:spPr>
        <p:txBody>
          <a:bodyPr>
            <a:normAutofit/>
          </a:bodyPr>
          <a:lstStyle/>
          <a:p>
            <a:pPr marL="0" indent="0">
              <a:buNone/>
            </a:pPr>
            <a:r>
              <a:rPr lang="en-GB" dirty="0" smtClean="0">
                <a:latin typeface="+mj-lt"/>
              </a:rPr>
              <a:t>Here is some </a:t>
            </a:r>
            <a:r>
              <a:rPr lang="en-GB" b="1" dirty="0" smtClean="0">
                <a:latin typeface="+mj-lt"/>
              </a:rPr>
              <a:t>analysis</a:t>
            </a:r>
            <a:r>
              <a:rPr lang="en-GB" dirty="0" smtClean="0">
                <a:latin typeface="+mj-lt"/>
              </a:rPr>
              <a:t> and </a:t>
            </a:r>
            <a:r>
              <a:rPr lang="en-GB" b="1" dirty="0" smtClean="0">
                <a:latin typeface="+mj-lt"/>
              </a:rPr>
              <a:t>interpretation</a:t>
            </a:r>
            <a:r>
              <a:rPr lang="en-GB" dirty="0" smtClean="0">
                <a:latin typeface="+mj-lt"/>
              </a:rPr>
              <a:t>:</a:t>
            </a:r>
          </a:p>
          <a:p>
            <a:endParaRPr lang="en-GB" dirty="0">
              <a:latin typeface="+mj-lt"/>
            </a:endParaRPr>
          </a:p>
          <a:p>
            <a:pPr marL="0" indent="0">
              <a:buNone/>
            </a:pPr>
            <a:r>
              <a:rPr lang="en-GB" dirty="0" smtClean="0">
                <a:latin typeface="+mj-lt"/>
              </a:rPr>
              <a:t>“The overall trend of decreasing angularity is consistent with the direction of longshore drift (from Site 1 to Site 5.</a:t>
            </a:r>
            <a:endParaRPr lang="en-GB" dirty="0">
              <a:latin typeface="+mj-lt"/>
            </a:endParaRPr>
          </a:p>
        </p:txBody>
      </p:sp>
      <p:sp>
        <p:nvSpPr>
          <p:cNvPr id="9" name="Content Placeholder 6"/>
          <p:cNvSpPr txBox="1">
            <a:spLocks/>
          </p:cNvSpPr>
          <p:nvPr/>
        </p:nvSpPr>
        <p:spPr>
          <a:xfrm>
            <a:off x="467543" y="2708921"/>
            <a:ext cx="3903922" cy="273630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dirty="0" smtClean="0">
                <a:latin typeface="+mj-lt"/>
              </a:rPr>
              <a:t>As pebbles are transported along the coast, the processes of attrition and abrasion smooth and round the pebbles. Cliff erosion probably accounts for most of the angular pebbles at Site 1. The slightly lower value of rounded pebbles at Site 4 may be due to human error in measuring.”</a:t>
            </a:r>
          </a:p>
          <a:p>
            <a:pPr marL="0" indent="0">
              <a:buFont typeface="Wingdings 3" charset="2"/>
              <a:buNone/>
            </a:pPr>
            <a:r>
              <a:rPr lang="en-GB" dirty="0" smtClean="0">
                <a:latin typeface="+mj-lt"/>
              </a:rPr>
              <a:t>      </a:t>
            </a:r>
            <a:endParaRPr lang="en-GB" dirty="0">
              <a:latin typeface="+mj-l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7529" y="2924944"/>
            <a:ext cx="4104456" cy="2736304"/>
          </a:xfrm>
          <a:prstGeom prst="rect">
            <a:avLst/>
          </a:prstGeom>
          <a:ln w="15875">
            <a:solidFill>
              <a:schemeClr val="tx1"/>
            </a:solidFill>
          </a:ln>
        </p:spPr>
      </p:pic>
    </p:spTree>
    <p:extLst>
      <p:ext uri="{BB962C8B-B14F-4D97-AF65-F5344CB8AC3E}">
        <p14:creationId xmlns:p14="http://schemas.microsoft.com/office/powerpoint/2010/main" val="247357950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858</TotalTime>
  <Words>873</Words>
  <Application>Microsoft Office PowerPoint</Application>
  <PresentationFormat>On-screen Show (4:3)</PresentationFormat>
  <Paragraphs>84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Facet</vt:lpstr>
      <vt:lpstr>Applied Fieldwork Enquiry</vt:lpstr>
      <vt:lpstr>PowerPoint Presentation</vt:lpstr>
      <vt:lpstr>How can evidence be analysed?</vt:lpstr>
      <vt:lpstr>What are ‘trends’ and ‘patterns’?</vt:lpstr>
      <vt:lpstr>Identify using GCSE</vt:lpstr>
      <vt:lpstr>Analysis and interpretation</vt:lpstr>
      <vt:lpstr>Analysing data: coasts</vt:lpstr>
      <vt:lpstr>Analysing data: coasts</vt:lpstr>
      <vt:lpstr>Analysing data: coasts</vt:lpstr>
      <vt:lpstr>Analysing data: urban</vt:lpstr>
      <vt:lpstr>Analysing data: urban</vt:lpstr>
      <vt:lpstr>Analysing data: urban</vt:lpstr>
      <vt:lpstr>Now take a look!</vt:lpstr>
      <vt:lpstr>Now have a go!</vt:lpstr>
      <vt:lpstr>Nominated criteria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Fieldwork Enquiry</dc:title>
  <dc:creator>Simon</dc:creator>
  <cp:lastModifiedBy>Random Guy A</cp:lastModifiedBy>
  <cp:revision>80</cp:revision>
  <dcterms:created xsi:type="dcterms:W3CDTF">2016-11-04T18:44:52Z</dcterms:created>
  <dcterms:modified xsi:type="dcterms:W3CDTF">2017-05-30T16:00:18Z</dcterms:modified>
</cp:coreProperties>
</file>